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Averag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24" Type="http://schemas.openxmlformats.org/officeDocument/2006/relationships/font" Target="fonts/Average-regular.fntdata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4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Arial"/>
                <a:ea typeface="Arial"/>
                <a:cs typeface="Arial"/>
                <a:sym typeface="Arial"/>
              </a:rPr>
              <a:t>Automated Detection and Classification of Oral Lesions Using Deep Learning 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 Zainb Maged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6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20" name="Google Shape;320;p2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1" name="Google Shape;321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9" name="Google Shape;329;p26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1" name="Google Shape;331;p2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32" name="Google Shape;332;p2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6" name="Google Shape;336;p26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2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39" name="Google Shape;339;p2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3" name="Google Shape;343;p26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44" name="Google Shape;344;p26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5" name="Google Shape;345;p26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46" name="Google Shape;346;p2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2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51" name="Google Shape;351;p2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" name="Google Shape;352;p2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53" name="Google Shape;353;p2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55" name="Google Shape;355;p26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56" name="Google Shape;356;p26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57" name="Google Shape;357;p2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5" name="Google Shape;365;p26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3" y="1875626"/>
            <a:ext cx="30183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22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3" y="2349677"/>
            <a:ext cx="30183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objectives of the paper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3" y="2823729"/>
            <a:ext cx="30183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 sz="18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3" y="3297780"/>
            <a:ext cx="30183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DL method used</a:t>
            </a:r>
            <a:endParaRPr sz="22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0" y="3771825"/>
            <a:ext cx="39156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other state-of-the art method</a:t>
            </a:r>
            <a:endParaRPr sz="22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300" y="4245879"/>
            <a:ext cx="30183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22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Arial"/>
                <a:ea typeface="Arial"/>
                <a:cs typeface="Arial"/>
                <a:sym typeface="Arial"/>
              </a:rPr>
              <a:t>Oral cancer is a major global health issue accounting for 177,384 deaths in 2018 and it is most prevalent in low- and middle-income countries. Enabling automation in the identification of potentially malignant and malignant lesions in the oral cavity would potentially lead to low-cost and early diagnosis of the disease.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objectives of the paper</a:t>
            </a:r>
            <a:endParaRPr sz="2800"/>
          </a:p>
        </p:txBody>
      </p:sp>
      <p:sp>
        <p:nvSpPr>
          <p:cNvPr id="253" name="Google Shape;253;p20"/>
          <p:cNvSpPr txBox="1"/>
          <p:nvPr/>
        </p:nvSpPr>
        <p:spPr>
          <a:xfrm>
            <a:off x="1297500" y="1743653"/>
            <a:ext cx="732900" cy="1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2030400" y="1743699"/>
            <a:ext cx="5877300" cy="11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prepare well-annotated  images of oral lesions classification which can be used for early diagnosis of the disease</a:t>
            </a:r>
            <a:endParaRPr sz="1600"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3085005"/>
            <a:ext cx="732900" cy="1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3085050"/>
            <a:ext cx="5877300" cy="11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Build a deep learning model capable of classifying lesions as need </a:t>
            </a:r>
            <a:r>
              <a:rPr lang="en-GB" sz="1600">
                <a:solidFill>
                  <a:srgbClr val="FFFFFF"/>
                </a:solidFill>
              </a:rPr>
              <a:t>referral</a:t>
            </a:r>
            <a:r>
              <a:rPr lang="en-GB" sz="1600">
                <a:solidFill>
                  <a:srgbClr val="FFFFFF"/>
                </a:solidFill>
              </a:rPr>
              <a:t> or not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DL method used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 txBox="1"/>
          <p:nvPr>
            <p:ph idx="1" type="body"/>
          </p:nvPr>
        </p:nvSpPr>
        <p:spPr>
          <a:xfrm>
            <a:off x="3686550" y="1307850"/>
            <a:ext cx="5126100" cy="1017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lt1"/>
                </a:solidFill>
              </a:rPr>
              <a:t>1- Image classification using ResNet-101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lt1"/>
                </a:solidFill>
              </a:rPr>
              <a:t>2- OBJECT DETECTION using the Faster R-CNN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type="title"/>
          </p:nvPr>
        </p:nvSpPr>
        <p:spPr>
          <a:xfrm>
            <a:off x="1757325" y="382200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ResNet-101</a:t>
            </a:r>
            <a:endParaRPr sz="2500"/>
          </a:p>
        </p:txBody>
      </p:sp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1476350" y="841300"/>
            <a:ext cx="67170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Images in data set were classified into (no-lesion , no-referral , refer for other reasons, refer low risk , refer high risk) using ResNet-101 which is a Convolutional Neural Network  CNN with a depth of 101 layers</a:t>
            </a:r>
            <a:endParaRPr sz="1600"/>
          </a:p>
        </p:txBody>
      </p:sp>
      <p:grpSp>
        <p:nvGrpSpPr>
          <p:cNvPr id="269" name="Google Shape;269;p22"/>
          <p:cNvGrpSpPr/>
          <p:nvPr/>
        </p:nvGrpSpPr>
        <p:grpSpPr>
          <a:xfrm>
            <a:off x="4572000" y="2182150"/>
            <a:ext cx="1018200" cy="1018200"/>
            <a:chOff x="1359550" y="3154500"/>
            <a:chExt cx="1018200" cy="1018200"/>
          </a:xfrm>
        </p:grpSpPr>
        <p:sp>
          <p:nvSpPr>
            <p:cNvPr id="270" name="Google Shape;270;p22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22"/>
          <p:cNvSpPr txBox="1"/>
          <p:nvPr/>
        </p:nvSpPr>
        <p:spPr>
          <a:xfrm>
            <a:off x="5808450" y="2407375"/>
            <a:ext cx="2477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identification of images that required referral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22"/>
          <p:cNvSpPr txBox="1"/>
          <p:nvPr/>
        </p:nvSpPr>
        <p:spPr>
          <a:xfrm>
            <a:off x="4846667" y="253567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78%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2"/>
          <p:cNvSpPr/>
          <p:nvPr/>
        </p:nvSpPr>
        <p:spPr>
          <a:xfrm>
            <a:off x="4572000" y="346215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2"/>
          <p:cNvSpPr/>
          <p:nvPr/>
        </p:nvSpPr>
        <p:spPr>
          <a:xfrm>
            <a:off x="4622250" y="351240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2"/>
          <p:cNvSpPr/>
          <p:nvPr/>
        </p:nvSpPr>
        <p:spPr>
          <a:xfrm>
            <a:off x="4622250" y="351240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2"/>
          <p:cNvSpPr/>
          <p:nvPr/>
        </p:nvSpPr>
        <p:spPr>
          <a:xfrm>
            <a:off x="4753050" y="364320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2"/>
          <p:cNvSpPr txBox="1"/>
          <p:nvPr/>
        </p:nvSpPr>
        <p:spPr>
          <a:xfrm>
            <a:off x="5719477" y="3687375"/>
            <a:ext cx="2202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identification of images that contained lesions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4848304" y="381567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2"/>
          <p:cNvSpPr txBox="1"/>
          <p:nvPr/>
        </p:nvSpPr>
        <p:spPr>
          <a:xfrm>
            <a:off x="1566425" y="2571750"/>
            <a:ext cx="27549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B6D7A8"/>
                </a:solidFill>
              </a:rPr>
              <a:t>Hyperparameters:</a:t>
            </a:r>
            <a:endParaRPr sz="1600">
              <a:solidFill>
                <a:srgbClr val="B6D7A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learning rate =0.001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momentum=0.9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weight_decay=0.005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num_epochs = 3 instead of 100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batch_size=64 instead of 128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Faster R-CNN</a:t>
            </a:r>
            <a:endParaRPr/>
          </a:p>
        </p:txBody>
      </p:sp>
      <p:sp>
        <p:nvSpPr>
          <p:cNvPr id="288" name="Google Shape;288;p23"/>
          <p:cNvSpPr txBox="1"/>
          <p:nvPr>
            <p:ph idx="1" type="body"/>
          </p:nvPr>
        </p:nvSpPr>
        <p:spPr>
          <a:xfrm>
            <a:off x="987400" y="2166375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000"/>
              <a:t>F</a:t>
            </a:r>
            <a:r>
              <a:rPr lang="en-GB" sz="2000"/>
              <a:t>or the detection of lesions that required referral. This algorithm is faster but on the expense of accuracy</a:t>
            </a:r>
            <a:endParaRPr sz="1900"/>
          </a:p>
        </p:txBody>
      </p:sp>
      <p:sp>
        <p:nvSpPr>
          <p:cNvPr id="289" name="Google Shape;289;p23"/>
          <p:cNvSpPr/>
          <p:nvPr/>
        </p:nvSpPr>
        <p:spPr>
          <a:xfrm>
            <a:off x="6790576" y="222045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90" name="Google Shape;290;p23"/>
          <p:cNvSpPr/>
          <p:nvPr/>
        </p:nvSpPr>
        <p:spPr>
          <a:xfrm>
            <a:off x="6840826" y="227070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91" name="Google Shape;291;p23"/>
          <p:cNvSpPr/>
          <p:nvPr/>
        </p:nvSpPr>
        <p:spPr>
          <a:xfrm>
            <a:off x="6840826" y="227070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92" name="Google Shape;292;p23"/>
          <p:cNvSpPr/>
          <p:nvPr/>
        </p:nvSpPr>
        <p:spPr>
          <a:xfrm>
            <a:off x="6971626" y="240150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93" name="Google Shape;293;p23"/>
          <p:cNvSpPr txBox="1"/>
          <p:nvPr/>
        </p:nvSpPr>
        <p:spPr>
          <a:xfrm>
            <a:off x="6773122" y="331174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F1 -score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3"/>
          <p:cNvSpPr txBox="1"/>
          <p:nvPr/>
        </p:nvSpPr>
        <p:spPr>
          <a:xfrm>
            <a:off x="7074574" y="257397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41%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other state-of-the art method: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Forest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4"/>
          <p:cNvSpPr txBox="1"/>
          <p:nvPr>
            <p:ph idx="1" type="body"/>
          </p:nvPr>
        </p:nvSpPr>
        <p:spPr>
          <a:xfrm>
            <a:off x="1244050" y="1307838"/>
            <a:ext cx="6340200" cy="9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FFFFFF"/>
                </a:solidFill>
              </a:rPr>
              <a:t> </a:t>
            </a:r>
            <a:r>
              <a:rPr lang="en-GB" sz="1400">
                <a:solidFill>
                  <a:srgbClr val="FFFFFF"/>
                </a:solidFill>
              </a:rPr>
              <a:t>First we apply features extraction to extract features from images to be used in Random  forest classifier, then we train Random classifier 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1" name="Google Shape;301;p24"/>
          <p:cNvSpPr/>
          <p:nvPr/>
        </p:nvSpPr>
        <p:spPr>
          <a:xfrm>
            <a:off x="7050850" y="21622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4"/>
          <p:cNvSpPr/>
          <p:nvPr/>
        </p:nvSpPr>
        <p:spPr>
          <a:xfrm>
            <a:off x="7101100" y="22124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4"/>
          <p:cNvSpPr/>
          <p:nvPr/>
        </p:nvSpPr>
        <p:spPr>
          <a:xfrm>
            <a:off x="7101100" y="22124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4"/>
          <p:cNvSpPr/>
          <p:nvPr/>
        </p:nvSpPr>
        <p:spPr>
          <a:xfrm>
            <a:off x="7231900" y="23432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4"/>
          <p:cNvSpPr txBox="1"/>
          <p:nvPr/>
        </p:nvSpPr>
        <p:spPr>
          <a:xfrm>
            <a:off x="6689998" y="3404900"/>
            <a:ext cx="1646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F1- score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24"/>
          <p:cNvSpPr txBox="1"/>
          <p:nvPr/>
        </p:nvSpPr>
        <p:spPr>
          <a:xfrm>
            <a:off x="7327154" y="25157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89%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24"/>
          <p:cNvSpPr txBox="1"/>
          <p:nvPr/>
        </p:nvSpPr>
        <p:spPr>
          <a:xfrm>
            <a:off x="4197625" y="2343250"/>
            <a:ext cx="1857000" cy="12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Hyperparameters:</a:t>
            </a:r>
            <a:endParaRPr sz="15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n_estimators=100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max_depth=40</a:t>
            </a:r>
            <a:endParaRPr sz="1600"/>
          </a:p>
        </p:txBody>
      </p:sp>
      <p:sp>
        <p:nvSpPr>
          <p:cNvPr id="308" name="Google Shape;308;p24"/>
          <p:cNvSpPr txBox="1"/>
          <p:nvPr/>
        </p:nvSpPr>
        <p:spPr>
          <a:xfrm>
            <a:off x="1047925" y="2343250"/>
            <a:ext cx="3000000" cy="16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Feature Extraction:</a:t>
            </a:r>
            <a:endParaRPr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HOG features shape from an image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LBP features texture from an image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color histogram features from an image</a:t>
            </a:r>
            <a:endParaRPr sz="1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Conclusion</a:t>
            </a:r>
            <a:endParaRPr sz="2500"/>
          </a:p>
        </p:txBody>
      </p:sp>
      <p:sp>
        <p:nvSpPr>
          <p:cNvPr id="314" name="Google Shape;314;p25"/>
          <p:cNvSpPr txBox="1"/>
          <p:nvPr/>
        </p:nvSpPr>
        <p:spPr>
          <a:xfrm>
            <a:off x="729275" y="1636075"/>
            <a:ext cx="7881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</a:rPr>
              <a:t>Authors used </a:t>
            </a:r>
            <a:r>
              <a:rPr lang="en-GB" sz="2000">
                <a:solidFill>
                  <a:schemeClr val="lt1"/>
                </a:solidFill>
              </a:rPr>
              <a:t>CNN model directly without trying Traditional Machine Learning Algorithms such as Support Vector Machines (SVM), Random Forests, … . I would recommend using Random Forest with features extraction applied to image that would result in similar performance with much less computational power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